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D22B-4365-4508-A21E-6D610DC45FEE}" type="datetimeFigureOut">
              <a:rPr lang="tr-TR" smtClean="0"/>
              <a:t>27.07.2023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BDEF-54CD-44A5-800E-4A00E68DF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58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D22B-4365-4508-A21E-6D610DC45FEE}" type="datetimeFigureOut">
              <a:rPr lang="tr-TR" smtClean="0"/>
              <a:t>27.07.2023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BDEF-54CD-44A5-800E-4A00E68DF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971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D22B-4365-4508-A21E-6D610DC45FEE}" type="datetimeFigureOut">
              <a:rPr lang="tr-TR" smtClean="0"/>
              <a:t>27.07.2023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BDEF-54CD-44A5-800E-4A00E68DF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11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D22B-4365-4508-A21E-6D610DC45FEE}" type="datetimeFigureOut">
              <a:rPr lang="tr-TR" smtClean="0"/>
              <a:t>27.07.2023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BDEF-54CD-44A5-800E-4A00E68DF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94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D22B-4365-4508-A21E-6D610DC45FEE}" type="datetimeFigureOut">
              <a:rPr lang="tr-TR" smtClean="0"/>
              <a:t>27.07.2023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BDEF-54CD-44A5-800E-4A00E68DF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25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D22B-4365-4508-A21E-6D610DC45FEE}" type="datetimeFigureOut">
              <a:rPr lang="tr-TR" smtClean="0"/>
              <a:t>27.07.2023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BDEF-54CD-44A5-800E-4A00E68DF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4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D22B-4365-4508-A21E-6D610DC45FEE}" type="datetimeFigureOut">
              <a:rPr lang="tr-TR" smtClean="0"/>
              <a:t>27.07.2023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BDEF-54CD-44A5-800E-4A00E68DF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9840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D22B-4365-4508-A21E-6D610DC45FEE}" type="datetimeFigureOut">
              <a:rPr lang="tr-TR" smtClean="0"/>
              <a:t>27.07.2023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BDEF-54CD-44A5-800E-4A00E68DF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49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D22B-4365-4508-A21E-6D610DC45FEE}" type="datetimeFigureOut">
              <a:rPr lang="tr-TR" smtClean="0"/>
              <a:t>27.07.2023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BDEF-54CD-44A5-800E-4A00E68DF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1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D22B-4365-4508-A21E-6D610DC45FEE}" type="datetimeFigureOut">
              <a:rPr lang="tr-TR" smtClean="0"/>
              <a:t>27.07.2023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BDEF-54CD-44A5-800E-4A00E68DF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298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D22B-4365-4508-A21E-6D610DC45FEE}" type="datetimeFigureOut">
              <a:rPr lang="tr-TR" smtClean="0"/>
              <a:t>27.07.2023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BDEF-54CD-44A5-800E-4A00E68DF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439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9D22B-4365-4508-A21E-6D610DC45FEE}" type="datetimeFigureOut">
              <a:rPr lang="tr-TR" smtClean="0"/>
              <a:t>27.07.2023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1BDEF-54CD-44A5-800E-4A00E68DF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896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16566" y="661610"/>
            <a:ext cx="8705809" cy="832654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KÜTÜPHANE VE DOKÜMANTASYON DAİRE BAŞKANLIĞI</a:t>
            </a:r>
            <a:br>
              <a:rPr lang="tr-T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Merkez Kütüphane</a:t>
            </a:r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690732" y="1744407"/>
            <a:ext cx="5252225" cy="49686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 smtClean="0">
                <a:latin typeface="Times New Roman" panose="02020603050405020304" pitchFamily="18" charset="0"/>
                <a:cs typeface="Times New Roman" pitchFamily="18" charset="0"/>
              </a:rPr>
              <a:t>	Kütüphane Hakkında</a:t>
            </a:r>
          </a:p>
          <a:p>
            <a:pPr marL="257175" indent="-257175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dirty="0" smtClean="0">
                <a:latin typeface="Times New Roman" panose="02020603050405020304" pitchFamily="18" charset="0"/>
                <a:cs typeface="Times New Roman" pitchFamily="18" charset="0"/>
              </a:rPr>
              <a:t>Merkez Kütüphanemiz; 2015 yılından bu yana Kayalı Yerleşkesinde bulunan 2 katlı merkezi binada faaliyet göstermektedir.</a:t>
            </a:r>
          </a:p>
          <a:p>
            <a:pPr marL="257175" indent="-257175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dirty="0" smtClean="0">
                <a:latin typeface="Times New Roman" panose="02020603050405020304" pitchFamily="18" charset="0"/>
                <a:cs typeface="Times New Roman" pitchFamily="18" charset="0"/>
              </a:rPr>
              <a:t>Kütüphanemiz,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65.000’e yakın basılı kitap, 8.000’e yakın basılı dergi, 500.000 civarında elektronik kaynak(e-kitap, e-dergi vb.)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ile Akademik/İdari Personele, Öğrencilerimize (Ön Lisans, Lisans, Yüksek Lisans, Doktora) ve </a:t>
            </a:r>
            <a:r>
              <a:rPr lang="tr-TR" dirty="0">
                <a:latin typeface="Times New Roman" panose="02020603050405020304" pitchFamily="18" charset="0"/>
                <a:cs typeface="Times New Roman" pitchFamily="18" charset="0"/>
              </a:rPr>
              <a:t>d</a:t>
            </a:r>
            <a:r>
              <a:rPr lang="tr-TR" dirty="0" smtClean="0">
                <a:latin typeface="Times New Roman" panose="02020603050405020304" pitchFamily="18" charset="0"/>
                <a:cs typeface="Times New Roman" pitchFamily="18" charset="0"/>
              </a:rPr>
              <a:t>iğer kullanıcılara hizmet vermektedir.</a:t>
            </a:r>
          </a:p>
          <a:p>
            <a:pPr marL="257175" indent="-257175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dirty="0" smtClean="0">
                <a:latin typeface="Times New Roman" panose="02020603050405020304" pitchFamily="18" charset="0"/>
                <a:cs typeface="Times New Roman" pitchFamily="18" charset="0"/>
              </a:rPr>
              <a:t>Kütüphanede internet erişimli 30 </a:t>
            </a:r>
            <a:r>
              <a:rPr lang="tr-TR" dirty="0">
                <a:latin typeface="Times New Roman" panose="02020603050405020304" pitchFamily="18" charset="0"/>
                <a:cs typeface="Times New Roman" pitchFamily="18" charset="0"/>
              </a:rPr>
              <a:t>adet </a:t>
            </a:r>
            <a:r>
              <a:rPr lang="tr-TR" dirty="0" smtClean="0">
                <a:latin typeface="Times New Roman" panose="02020603050405020304" pitchFamily="18" charset="0"/>
                <a:cs typeface="Times New Roman" pitchFamily="18" charset="0"/>
              </a:rPr>
              <a:t>bilgisayar bulunmaktadır.</a:t>
            </a:r>
          </a:p>
          <a:p>
            <a:pPr marL="257175" indent="-257175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dirty="0" smtClean="0">
                <a:latin typeface="Times New Roman" panose="02020603050405020304" pitchFamily="18" charset="0"/>
                <a:cs typeface="Times New Roman" pitchFamily="18" charset="0"/>
              </a:rPr>
              <a:t>Kütüphanemiz </a:t>
            </a:r>
            <a:r>
              <a:rPr lang="tr-TR" dirty="0">
                <a:latin typeface="Times New Roman" panose="02020603050405020304" pitchFamily="18" charset="0"/>
                <a:cs typeface="Times New Roman" pitchFamily="18" charset="0"/>
              </a:rPr>
              <a:t>yaklaşık olarak 200 </a:t>
            </a:r>
            <a:r>
              <a:rPr lang="tr-TR" dirty="0" smtClean="0">
                <a:latin typeface="Times New Roman" panose="02020603050405020304" pitchFamily="18" charset="0"/>
                <a:cs typeface="Times New Roman" pitchFamily="18" charset="0"/>
              </a:rPr>
              <a:t>kişilik </a:t>
            </a:r>
            <a:r>
              <a:rPr lang="tr-TR" dirty="0">
                <a:latin typeface="Times New Roman" panose="02020603050405020304" pitchFamily="18" charset="0"/>
                <a:cs typeface="Times New Roman" pitchFamily="18" charset="0"/>
              </a:rPr>
              <a:t>oturma kapasitesine sahiptir</a:t>
            </a:r>
            <a:r>
              <a:rPr lang="tr-TR" dirty="0" smtClean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  <a:p>
            <a:pPr marL="257175" indent="-257175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dirty="0" err="1" smtClean="0">
                <a:latin typeface="Times New Roman" panose="02020603050405020304" pitchFamily="18" charset="0"/>
                <a:cs typeface="Times New Roman" pitchFamily="18" charset="0"/>
              </a:rPr>
              <a:t>Wifi</a:t>
            </a:r>
            <a:r>
              <a:rPr lang="tr-TR" dirty="0" smtClean="0">
                <a:latin typeface="Times New Roman" panose="02020603050405020304" pitchFamily="18" charset="0"/>
                <a:cs typeface="Times New Roman" pitchFamily="18" charset="0"/>
              </a:rPr>
              <a:t> hizmeti bulunmaktadır.</a:t>
            </a:r>
          </a:p>
          <a:p>
            <a:pPr marL="257175" indent="-257175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dirty="0" smtClean="0">
                <a:latin typeface="Times New Roman" panose="02020603050405020304" pitchFamily="18" charset="0"/>
                <a:cs typeface="Times New Roman" pitchFamily="18" charset="0"/>
              </a:rPr>
              <a:t>Kütüphane </a:t>
            </a:r>
            <a:r>
              <a:rPr lang="tr-TR" dirty="0">
                <a:latin typeface="Times New Roman" panose="02020603050405020304" pitchFamily="18" charset="0"/>
                <a:cs typeface="Times New Roman" pitchFamily="18" charset="0"/>
              </a:rPr>
              <a:t>içerisinde bilgisayar, cep telefonu vb. </a:t>
            </a:r>
            <a:r>
              <a:rPr lang="tr-TR" dirty="0" smtClean="0">
                <a:latin typeface="Times New Roman" panose="02020603050405020304" pitchFamily="18" charset="0"/>
                <a:cs typeface="Times New Roman" pitchFamily="18" charset="0"/>
              </a:rPr>
              <a:t>cihazları için </a:t>
            </a:r>
            <a:r>
              <a:rPr lang="tr-TR" dirty="0">
                <a:latin typeface="Times New Roman" panose="02020603050405020304" pitchFamily="18" charset="0"/>
                <a:cs typeface="Times New Roman" pitchFamily="18" charset="0"/>
              </a:rPr>
              <a:t>şarj </a:t>
            </a:r>
            <a:r>
              <a:rPr lang="tr-TR" dirty="0" smtClean="0">
                <a:latin typeface="Times New Roman" panose="02020603050405020304" pitchFamily="18" charset="0"/>
                <a:cs typeface="Times New Roman" pitchFamily="18" charset="0"/>
              </a:rPr>
              <a:t>imkanı bulunmaktadır.</a:t>
            </a:r>
            <a:endParaRPr lang="tr-TR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257175" indent="-257175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tr-TR" dirty="0" smtClean="0">
              <a:latin typeface="Times New Roman" panose="02020603050405020304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tr-TR" dirty="0" smtClean="0">
              <a:latin typeface="Times New Roman" panose="02020603050405020304" pitchFamily="18" charset="0"/>
              <a:cs typeface="Times New Roman" pitchFamily="18" charset="0"/>
            </a:endParaRP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257175" indent="-257175">
              <a:buFont typeface="Wingdings" panose="05000000000000000000" pitchFamily="2" charset="2"/>
              <a:buChar char="q"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500" b="1" dirty="0">
              <a:solidFill>
                <a:srgbClr val="002060"/>
              </a:solidFill>
            </a:endParaRPr>
          </a:p>
          <a:p>
            <a:endParaRPr lang="tr-TR" sz="1500" b="1" dirty="0">
              <a:solidFill>
                <a:srgbClr val="002060"/>
              </a:solidFill>
            </a:endParaRPr>
          </a:p>
        </p:txBody>
      </p:sp>
      <p:pic>
        <p:nvPicPr>
          <p:cNvPr id="6" name="3 Resim" descr="WhatsApp Image 2020-07-24 at 14.48.2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628077"/>
            <a:ext cx="6205986" cy="423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89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16566" y="661610"/>
            <a:ext cx="8705809" cy="832654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KÜTÜPHANE VE DOKÜMANTASYON DAİRE BAŞKANLIĞI</a:t>
            </a:r>
            <a:br>
              <a:rPr lang="tr-T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Merkez Kütüphane</a:t>
            </a:r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690732" y="1744407"/>
            <a:ext cx="5252225" cy="4968627"/>
          </a:xfrm>
        </p:spPr>
        <p:txBody>
          <a:bodyPr>
            <a:normAutofit/>
          </a:bodyPr>
          <a:lstStyle/>
          <a:p>
            <a:pPr marL="257175" indent="-257175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Kütüphane Çalışma Saatleri: </a:t>
            </a:r>
          </a:p>
          <a:p>
            <a:pPr>
              <a:lnSpc>
                <a:spcPct val="10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Akademik Dönem boyunca; 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Pazartesi-Cuma  08.30-22.00.</a:t>
            </a:r>
          </a:p>
          <a:p>
            <a:pPr>
              <a:lnSpc>
                <a:spcPct val="10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Ara Tatil ve Yaz Döneminde; 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Pazartesi-Cuma  08.30-17.30. </a:t>
            </a:r>
          </a:p>
          <a:p>
            <a:pPr>
              <a:lnSpc>
                <a:spcPct val="10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saatleri arasında açıktır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60000"/>
              </a:lnSpc>
              <a:buFont typeface="Wingdings" panose="05000000000000000000" pitchFamily="2" charset="2"/>
              <a:buChar char="q"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Kütüphaneden Yararlanma</a:t>
            </a:r>
          </a:p>
          <a:p>
            <a:pPr>
              <a:lnSpc>
                <a:spcPct val="100000"/>
              </a:lnSpc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Kütüphaneden tüm öğrencilerimiz üye olmadan yararlanabilirler.</a:t>
            </a:r>
          </a:p>
          <a:p>
            <a:pPr>
              <a:lnSpc>
                <a:spcPct val="60000"/>
              </a:lnSpc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dirty="0" smtClean="0">
                <a:latin typeface="Times New Roman" panose="02020603050405020304" pitchFamily="18" charset="0"/>
                <a:cs typeface="Times New Roman" pitchFamily="18" charset="0"/>
              </a:rPr>
              <a:t>Kütüphaneye üye olmak isteyenler;</a:t>
            </a:r>
          </a:p>
          <a:p>
            <a:pPr marL="285750" indent="-285750">
              <a:lnSpc>
                <a:spcPct val="6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latin typeface="Times New Roman" panose="02020603050405020304" pitchFamily="18" charset="0"/>
                <a:cs typeface="Times New Roman" pitchFamily="18" charset="0"/>
              </a:rPr>
              <a:t>Kütüphane web sayfasındaki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Üye Ol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formunu doldurarak,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VETİS’e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kayıt ol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formunu doldurarak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üye olabilirler (Kampüs Dışı Erişim Sistemi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10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    Üyelik işlemi tamamlanınca; ödünç kitap alınabilir, kampüs dışından elektronik kaynaklara erişilebilir.</a:t>
            </a:r>
          </a:p>
          <a:p>
            <a:pPr>
              <a:lnSpc>
                <a:spcPct val="10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Tüm öğrencilerimiz; 15 gün süreyle 3 kitap ödünç alabilirler.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1500" b="1" dirty="0" smtClean="0">
              <a:solidFill>
                <a:srgbClr val="002060"/>
              </a:solidFill>
            </a:endParaRPr>
          </a:p>
          <a:p>
            <a:endParaRPr lang="tr-TR" sz="1500" b="1" dirty="0">
              <a:solidFill>
                <a:srgbClr val="002060"/>
              </a:solidFill>
            </a:endParaRP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996" y="1494264"/>
            <a:ext cx="5274526" cy="4735086"/>
          </a:xfrm>
        </p:spPr>
      </p:pic>
    </p:spTree>
    <p:extLst>
      <p:ext uri="{BB962C8B-B14F-4D97-AF65-F5344CB8AC3E}">
        <p14:creationId xmlns:p14="http://schemas.microsoft.com/office/powerpoint/2010/main" val="147257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97</Words>
  <Application>Microsoft Office PowerPoint</Application>
  <PresentationFormat>Geniş ekran</PresentationFormat>
  <Paragraphs>26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Teması</vt:lpstr>
      <vt:lpstr>KÜTÜPHANE VE DOKÜMANTASYON DAİRE BAŞKANLIĞI Merkez Kütüphane</vt:lpstr>
      <vt:lpstr>KÜTÜPHANE VE DOKÜMANTASYON DAİRE BAŞKANLIĞI Merkez Kütüphane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KÜTÜPHANE VE DOKÜMANTASYON DAİRE BAŞKANLIĞI Merkez Kütüphane</dc:title>
  <dc:creator>NUMAN</dc:creator>
  <cp:lastModifiedBy>NUMAN</cp:lastModifiedBy>
  <cp:revision>19</cp:revision>
  <dcterms:created xsi:type="dcterms:W3CDTF">2023-07-26T13:10:44Z</dcterms:created>
  <dcterms:modified xsi:type="dcterms:W3CDTF">2023-07-27T06:29:45Z</dcterms:modified>
</cp:coreProperties>
</file>