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6"/>
  </p:notesMasterIdLst>
  <p:handoutMasterIdLst>
    <p:handoutMasterId r:id="rId7"/>
  </p:handoutMasterIdLst>
  <p:sldIdLst>
    <p:sldId id="2040" r:id="rId2"/>
    <p:sldId id="2037" r:id="rId3"/>
    <p:sldId id="2041" r:id="rId4"/>
    <p:sldId id="2055" r:id="rId5"/>
  </p:sldIdLst>
  <p:sldSz cx="13679488" cy="8280400"/>
  <p:notesSz cx="6858000" cy="9926638"/>
  <p:defaultTextStyle>
    <a:defPPr>
      <a:defRPr lang="tr-TR"/>
    </a:defPPr>
    <a:lvl1pPr marL="0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1pPr>
    <a:lvl2pPr marL="526939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2pPr>
    <a:lvl3pPr marL="1053877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3pPr>
    <a:lvl4pPr marL="1580816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4pPr>
    <a:lvl5pPr marL="2107755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5pPr>
    <a:lvl6pPr marL="2634694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6pPr>
    <a:lvl7pPr marL="3161632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7pPr>
    <a:lvl8pPr marL="3688570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8pPr>
    <a:lvl9pPr marL="4215510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4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etttin işeri" initials="ai" lastIdx="0" clrIdx="0">
    <p:extLst>
      <p:ext uri="{19B8F6BF-5375-455C-9EA6-DF929625EA0E}">
        <p15:presenceInfo xmlns:p15="http://schemas.microsoft.com/office/powerpoint/2012/main" userId="Alaetttin işe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CC"/>
    <a:srgbClr val="0000FF"/>
    <a:srgbClr val="003366"/>
    <a:srgbClr val="B2B2B2"/>
    <a:srgbClr val="3399FF"/>
    <a:srgbClr val="336699"/>
    <a:srgbClr val="9999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34" autoAdjust="0"/>
  </p:normalViewPr>
  <p:slideViewPr>
    <p:cSldViewPr snapToGrid="0">
      <p:cViewPr varScale="1">
        <p:scale>
          <a:sx n="96" d="100"/>
          <a:sy n="96" d="100"/>
        </p:scale>
        <p:origin x="474" y="84"/>
      </p:cViewPr>
      <p:guideLst>
        <p:guide orient="horz" pos="2608"/>
        <p:guide pos="4308"/>
      </p:guideLst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3853" y="0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BF373E3-83C0-4AAC-9430-8102D5EFE502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3853" y="9429751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989B28B-0632-44F3-862E-40C14754692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51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807F85D-63D9-430C-A9B3-5D9D95127883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241425"/>
            <a:ext cx="5534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2F79E799-A1BA-4EA9-A705-1C8351B11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872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939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877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80816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7755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4694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61632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8570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5510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11" y="3036147"/>
            <a:ext cx="10003124" cy="2732099"/>
          </a:xfrm>
        </p:spPr>
        <p:txBody>
          <a:bodyPr anchor="b">
            <a:normAutofit/>
          </a:bodyPr>
          <a:lstStyle>
            <a:lvl1pPr>
              <a:defRPr sz="605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111" y="5768244"/>
            <a:ext cx="10003124" cy="135988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0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5220601"/>
            <a:ext cx="1957509" cy="94007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5469001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646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736036"/>
            <a:ext cx="10003124" cy="3763537"/>
          </a:xfrm>
        </p:spPr>
        <p:txBody>
          <a:bodyPr anchor="ctr">
            <a:normAutofit/>
          </a:bodyPr>
          <a:lstStyle>
            <a:lvl1pPr algn="l">
              <a:defRPr sz="5386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10" y="5257107"/>
            <a:ext cx="10003124" cy="18785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3837353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3916998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821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658" y="736036"/>
            <a:ext cx="9418029" cy="3496169"/>
          </a:xfrm>
        </p:spPr>
        <p:txBody>
          <a:bodyPr anchor="ctr">
            <a:normAutofit/>
          </a:bodyPr>
          <a:lstStyle>
            <a:lvl1pPr algn="l">
              <a:defRPr sz="5386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74581" y="4232205"/>
            <a:ext cx="8456053" cy="4600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978" indent="0">
              <a:buFontTx/>
              <a:buNone/>
              <a:defRPr/>
            </a:lvl2pPr>
            <a:lvl3pPr marL="1025957" indent="0">
              <a:buFontTx/>
              <a:buNone/>
              <a:defRPr/>
            </a:lvl3pPr>
            <a:lvl4pPr marL="1538935" indent="0">
              <a:buFontTx/>
              <a:buNone/>
              <a:defRPr/>
            </a:lvl4pPr>
            <a:lvl5pPr marL="2051914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10" y="5257107"/>
            <a:ext cx="10003124" cy="18785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700" y="3837353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3916998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768719" y="782406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70922" y="3507888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500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2944143"/>
            <a:ext cx="10003126" cy="3289998"/>
          </a:xfrm>
        </p:spPr>
        <p:txBody>
          <a:bodyPr anchor="b">
            <a:normAutofit/>
          </a:bodyPr>
          <a:lstStyle>
            <a:lvl1pPr algn="l">
              <a:defRPr sz="5386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256302"/>
            <a:ext cx="10003126" cy="8809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00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97658" y="736036"/>
            <a:ext cx="9418029" cy="3496169"/>
          </a:xfrm>
        </p:spPr>
        <p:txBody>
          <a:bodyPr anchor="ctr">
            <a:normAutofit/>
          </a:bodyPr>
          <a:lstStyle>
            <a:lvl1pPr algn="l">
              <a:defRPr sz="5386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05109" y="5244253"/>
            <a:ext cx="10003126" cy="101204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93">
                <a:solidFill>
                  <a:schemeClr val="accent1"/>
                </a:solidFill>
              </a:defRPr>
            </a:lvl1pPr>
            <a:lvl2pPr marL="512978" indent="0">
              <a:buFontTx/>
              <a:buNone/>
              <a:defRPr/>
            </a:lvl2pPr>
            <a:lvl3pPr marL="1025957" indent="0">
              <a:buFontTx/>
              <a:buNone/>
              <a:defRPr/>
            </a:lvl3pPr>
            <a:lvl4pPr marL="1538935" indent="0">
              <a:buFontTx/>
              <a:buNone/>
              <a:defRPr/>
            </a:lvl4pPr>
            <a:lvl5pPr marL="2051914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256302"/>
            <a:ext cx="10003126" cy="8809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768719" y="782406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70922" y="3507888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7768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757536"/>
            <a:ext cx="10003124" cy="3477357"/>
          </a:xfrm>
        </p:spPr>
        <p:txBody>
          <a:bodyPr anchor="ctr">
            <a:normAutofit/>
          </a:bodyPr>
          <a:lstStyle>
            <a:lvl1pPr algn="l">
              <a:defRPr sz="5386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05109" y="5244253"/>
            <a:ext cx="10003126" cy="101204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93">
                <a:solidFill>
                  <a:schemeClr val="accent1"/>
                </a:solidFill>
              </a:defRPr>
            </a:lvl1pPr>
            <a:lvl2pPr marL="512978" indent="0">
              <a:buFontTx/>
              <a:buNone/>
              <a:defRPr/>
            </a:lvl2pPr>
            <a:lvl3pPr marL="1025957" indent="0">
              <a:buFontTx/>
              <a:buNone/>
              <a:defRPr/>
            </a:lvl3pPr>
            <a:lvl4pPr marL="1538935" indent="0">
              <a:buFontTx/>
              <a:buNone/>
              <a:defRPr/>
            </a:lvl4pPr>
            <a:lvl5pPr marL="2051914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256302"/>
            <a:ext cx="10003126" cy="8809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7570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1633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8828" y="757534"/>
            <a:ext cx="2476940" cy="6379720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09" y="757534"/>
            <a:ext cx="7267228" cy="6379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4685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276" y="753555"/>
            <a:ext cx="9998960" cy="15465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09" y="2576124"/>
            <a:ext cx="10003126" cy="45611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028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2485750"/>
            <a:ext cx="10003124" cy="1773440"/>
          </a:xfrm>
        </p:spPr>
        <p:txBody>
          <a:bodyPr anchor="b"/>
          <a:lstStyle>
            <a:lvl1pPr algn="l">
              <a:defRPr sz="4488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10" y="4262304"/>
            <a:ext cx="10003124" cy="1038853"/>
          </a:xfrm>
        </p:spPr>
        <p:txBody>
          <a:bodyPr anchor="t"/>
          <a:lstStyle>
            <a:lvl1pPr marL="0" indent="0" algn="l">
              <a:buNone/>
              <a:defRPr sz="22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3837353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3916998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2794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09" y="2576124"/>
            <a:ext cx="4840178" cy="456112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056" y="2567216"/>
            <a:ext cx="4840178" cy="456112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951174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6785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7992" y="2381856"/>
            <a:ext cx="4479866" cy="695783"/>
          </a:xfrm>
        </p:spPr>
        <p:txBody>
          <a:bodyPr anchor="b">
            <a:noAutofit/>
          </a:bodyPr>
          <a:lstStyle>
            <a:lvl1pPr marL="0" indent="0">
              <a:buNone/>
              <a:defRPr sz="2693" b="0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5110" y="3077640"/>
            <a:ext cx="4872749" cy="40497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2478" y="2377959"/>
            <a:ext cx="4486900" cy="695783"/>
          </a:xfrm>
        </p:spPr>
        <p:txBody>
          <a:bodyPr anchor="b">
            <a:noAutofit/>
          </a:bodyPr>
          <a:lstStyle>
            <a:lvl1pPr marL="0" indent="0">
              <a:buNone/>
              <a:defRPr sz="2693" b="0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1363" y="3073743"/>
            <a:ext cx="4868015" cy="40497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951174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6873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596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9626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538610"/>
            <a:ext cx="3932852" cy="1178806"/>
          </a:xfrm>
        </p:spPr>
        <p:txBody>
          <a:bodyPr anchor="b"/>
          <a:lstStyle>
            <a:lvl1pPr algn="l">
              <a:defRPr sz="2244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53" y="538611"/>
            <a:ext cx="5813782" cy="6538066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1930177"/>
            <a:ext cx="3932852" cy="5146497"/>
          </a:xfrm>
        </p:spPr>
        <p:txBody>
          <a:bodyPr/>
          <a:lstStyle>
            <a:lvl1pPr marL="0" indent="0">
              <a:buNone/>
              <a:defRPr sz="1571"/>
            </a:lvl1pPr>
            <a:lvl2pPr marL="512978" indent="0">
              <a:buNone/>
              <a:defRPr sz="1346"/>
            </a:lvl2pPr>
            <a:lvl3pPr marL="1025957" indent="0">
              <a:buNone/>
              <a:defRPr sz="1122"/>
            </a:lvl3pPr>
            <a:lvl4pPr marL="1538935" indent="0">
              <a:buNone/>
              <a:defRPr sz="1010"/>
            </a:lvl4pPr>
            <a:lvl5pPr marL="2051914" indent="0">
              <a:buNone/>
              <a:defRPr sz="1010"/>
            </a:lvl5pPr>
            <a:lvl6pPr marL="2564892" indent="0">
              <a:buNone/>
              <a:defRPr sz="1010"/>
            </a:lvl6pPr>
            <a:lvl7pPr marL="3077870" indent="0">
              <a:buNone/>
              <a:defRPr sz="1010"/>
            </a:lvl7pPr>
            <a:lvl8pPr marL="3590849" indent="0">
              <a:buNone/>
              <a:defRPr sz="1010"/>
            </a:lvl8pPr>
            <a:lvl9pPr marL="4103827" indent="0">
              <a:buNone/>
              <a:defRPr sz="101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0289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5796280"/>
            <a:ext cx="10003126" cy="684284"/>
          </a:xfrm>
        </p:spPr>
        <p:txBody>
          <a:bodyPr anchor="b">
            <a:normAutofit/>
          </a:bodyPr>
          <a:lstStyle>
            <a:lvl1pPr algn="l">
              <a:defRPr sz="2693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5109" y="766662"/>
            <a:ext cx="10003126" cy="4654519"/>
          </a:xfrm>
        </p:spPr>
        <p:txBody>
          <a:bodyPr anchor="t">
            <a:normAutofit/>
          </a:bodyPr>
          <a:lstStyle>
            <a:lvl1pPr marL="0" indent="0" algn="ctr">
              <a:buNone/>
              <a:defRPr sz="1795"/>
            </a:lvl1pPr>
            <a:lvl2pPr marL="512978" indent="0">
              <a:buNone/>
              <a:defRPr sz="1795"/>
            </a:lvl2pPr>
            <a:lvl3pPr marL="1025957" indent="0">
              <a:buNone/>
              <a:defRPr sz="1795"/>
            </a:lvl3pPr>
            <a:lvl4pPr marL="1538935" indent="0">
              <a:buNone/>
              <a:defRPr sz="1795"/>
            </a:lvl4pPr>
            <a:lvl5pPr marL="2051914" indent="0">
              <a:buNone/>
              <a:defRPr sz="1795"/>
            </a:lvl5pPr>
            <a:lvl6pPr marL="2564892" indent="0">
              <a:buNone/>
              <a:defRPr sz="1795"/>
            </a:lvl6pPr>
            <a:lvl7pPr marL="3077870" indent="0">
              <a:buNone/>
              <a:defRPr sz="1795"/>
            </a:lvl7pPr>
            <a:lvl8pPr marL="3590849" indent="0">
              <a:buNone/>
              <a:defRPr sz="1795"/>
            </a:lvl8pPr>
            <a:lvl9pPr marL="4103827" indent="0">
              <a:buNone/>
              <a:defRPr sz="179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480563"/>
            <a:ext cx="10003126" cy="596112"/>
          </a:xfrm>
        </p:spPr>
        <p:txBody>
          <a:bodyPr>
            <a:normAutofit/>
          </a:bodyPr>
          <a:lstStyle>
            <a:lvl1pPr marL="0" indent="0">
              <a:buNone/>
              <a:defRPr sz="1346"/>
            </a:lvl1pPr>
            <a:lvl2pPr marL="512978" indent="0">
              <a:buNone/>
              <a:defRPr sz="1346"/>
            </a:lvl2pPr>
            <a:lvl3pPr marL="1025957" indent="0">
              <a:buNone/>
              <a:defRPr sz="1122"/>
            </a:lvl3pPr>
            <a:lvl4pPr marL="1538935" indent="0">
              <a:buNone/>
              <a:defRPr sz="1010"/>
            </a:lvl4pPr>
            <a:lvl5pPr marL="2051914" indent="0">
              <a:buNone/>
              <a:defRPr sz="1010"/>
            </a:lvl5pPr>
            <a:lvl6pPr marL="2564892" indent="0">
              <a:buNone/>
              <a:defRPr sz="1010"/>
            </a:lvl6pPr>
            <a:lvl7pPr marL="3077870" indent="0">
              <a:buNone/>
              <a:defRPr sz="1010"/>
            </a:lvl7pPr>
            <a:lvl8pPr marL="3590849" indent="0">
              <a:buNone/>
              <a:defRPr sz="1010"/>
            </a:lvl8pPr>
            <a:lvl9pPr marL="4103827" indent="0">
              <a:buNone/>
              <a:defRPr sz="101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934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100000">
              <a:schemeClr val="bg1">
                <a:lumMod val="85000"/>
              </a:schemeClr>
            </a:gs>
            <a:gs pos="94000">
              <a:srgbClr val="E8E8E8"/>
            </a:gs>
            <a:gs pos="69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6013"/>
            <a:ext cx="3199416" cy="8015529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0542" y="-948"/>
            <a:ext cx="2644201" cy="827561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05192" cy="828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9275" y="753555"/>
            <a:ext cx="9998960" cy="1546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09" y="2576124"/>
            <a:ext cx="10003126" cy="469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25783" y="7401935"/>
            <a:ext cx="1286136" cy="447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110" y="7408420"/>
            <a:ext cx="8549679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6696" y="951174"/>
            <a:ext cx="874903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4">
                <a:solidFill>
                  <a:srgbClr val="FEFFFF"/>
                </a:solidFill>
              </a:defRPr>
            </a:lvl1pPr>
          </a:lstStyle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4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hf sldNum="0" hdr="0" ftr="0" dt="0"/>
  <p:txStyles>
    <p:titleStyle>
      <a:lvl1pPr algn="l" defTabSz="512978" rtl="0" eaLnBrk="1" latinLnBrk="0" hangingPunct="1">
        <a:spcBef>
          <a:spcPct val="0"/>
        </a:spcBef>
        <a:buNone/>
        <a:defRPr sz="403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734" indent="-384734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33590" indent="-320612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2446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95424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08403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21381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34360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47338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60316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7"/>
          <p:cNvSpPr>
            <a:spLocks noGrp="1"/>
          </p:cNvSpPr>
          <p:nvPr>
            <p:ph idx="1"/>
          </p:nvPr>
        </p:nvSpPr>
        <p:spPr>
          <a:xfrm>
            <a:off x="0" y="0"/>
            <a:ext cx="13679488" cy="8280400"/>
          </a:xfr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marL="400094" lvl="1" indent="-309596">
              <a:spcBef>
                <a:spcPts val="0"/>
              </a:spcBef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None/>
            </a:pP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26406" y="2340919"/>
            <a:ext cx="7560000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50" indent="-265117" algn="just">
              <a:spcBef>
                <a:spcPts val="1200"/>
              </a:spcBef>
              <a:spcAft>
                <a:spcPts val="600"/>
              </a:spcAft>
              <a:buClr>
                <a:srgbClr val="6666FF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11" name="Picture 2" descr="C:\Users\tahir.ibis\Downloads\SUNUM KAPAĞI YENİ PROGR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2"/>
          <a:stretch/>
        </p:blipFill>
        <p:spPr bwMode="auto">
          <a:xfrm>
            <a:off x="2368807" y="0"/>
            <a:ext cx="8394024" cy="4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789255" y="4648374"/>
            <a:ext cx="9771787" cy="2994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b="1" spc="1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800" spc="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ÜNİVERSİTE TERCİH DÖNEMİ TANITIMI-2023</a:t>
            </a:r>
            <a:endParaRPr lang="tr-TR" sz="2800" spc="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6000" b="1" dirty="0" smtClean="0">
                <a:solidFill>
                  <a:srgbClr val="003366"/>
                </a:solidFill>
                <a:latin typeface="+mj-lt"/>
              </a:rPr>
              <a:t>KARİYER DESTEK HİZMETLERİ</a:t>
            </a:r>
          </a:p>
          <a:p>
            <a:pPr algn="ctr"/>
            <a:endParaRPr lang="tr-T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tr-T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30932" y="1773684"/>
            <a:ext cx="18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Kariyer Merkezi</a:t>
            </a:r>
            <a:endParaRPr lang="tr-T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 txBox="1">
            <a:spLocks/>
          </p:cNvSpPr>
          <p:nvPr/>
        </p:nvSpPr>
        <p:spPr>
          <a:xfrm>
            <a:off x="0" y="-12675"/>
            <a:ext cx="13644000" cy="8280000"/>
          </a:xfrm>
          <a:prstGeom prst="rect">
            <a:avLst/>
          </a:prstGeom>
          <a:ln w="12700">
            <a:solidFill>
              <a:srgbClr val="00336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734" indent="-384734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33590" indent="-320612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244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5424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08403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21381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34360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7338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031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26406" y="2340919"/>
            <a:ext cx="7560000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50" indent="-265117" algn="just">
              <a:spcBef>
                <a:spcPts val="1200"/>
              </a:spcBef>
              <a:spcAft>
                <a:spcPts val="600"/>
              </a:spcAft>
              <a:buClr>
                <a:srgbClr val="6666FF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9" name="Dikdörtgen 28"/>
          <p:cNvSpPr/>
          <p:nvPr/>
        </p:nvSpPr>
        <p:spPr>
          <a:xfrm>
            <a:off x="630945" y="1736224"/>
            <a:ext cx="82184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1200"/>
              </a:spcBef>
              <a:spcAft>
                <a:spcPts val="1200"/>
              </a:spcAft>
              <a:buClr>
                <a:srgbClr val="6666FF"/>
              </a:buClr>
            </a:pPr>
            <a:r>
              <a:rPr lang="tr-TR" sz="2600" b="1" dirty="0" smtClean="0">
                <a:solidFill>
                  <a:srgbClr val="002060"/>
                </a:solidFill>
              </a:rPr>
              <a:t>Kariyer destek hizmeti </a:t>
            </a:r>
            <a:r>
              <a:rPr lang="tr-TR" sz="2600" b="1" dirty="0" smtClean="0">
                <a:solidFill>
                  <a:schemeClr val="bg1">
                    <a:lumMod val="65000"/>
                  </a:schemeClr>
                </a:solidFill>
              </a:rPr>
              <a:t>nedir, kimler</a:t>
            </a:r>
            <a:br>
              <a:rPr lang="tr-TR" sz="2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tr-TR" sz="2600" b="1" dirty="0" smtClean="0">
                <a:solidFill>
                  <a:schemeClr val="bg1">
                    <a:lumMod val="65000"/>
                  </a:schemeClr>
                </a:solidFill>
              </a:rPr>
              <a:t>faydalanabilir? </a:t>
            </a:r>
            <a:endParaRPr lang="tr-TR" sz="2600" b="1" dirty="0" smtClean="0"/>
          </a:p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600" b="1" dirty="0" smtClean="0"/>
              <a:t>Kariyer Destek Hizmetleri</a:t>
            </a:r>
            <a:r>
              <a:rPr lang="tr-TR" sz="2600" dirty="0" smtClean="0"/>
              <a:t>, öğrenci ve mezunlarımızın istihdam başta olmak üzere çeşitli </a:t>
            </a:r>
            <a:r>
              <a:rPr lang="tr-TR" sz="2600" dirty="0"/>
              <a:t>alanlarda </a:t>
            </a:r>
            <a:r>
              <a:rPr lang="tr-TR" sz="2600" dirty="0" smtClean="0"/>
              <a:t>becerilerini geliştirmek </a:t>
            </a:r>
            <a:r>
              <a:rPr lang="tr-TR" sz="2600" dirty="0"/>
              <a:t>için üniversitemizin sunduğu </a:t>
            </a:r>
            <a:r>
              <a:rPr lang="tr-TR" sz="2600" b="1" i="1" dirty="0"/>
              <a:t>destekleyici hizmetlerden</a:t>
            </a:r>
            <a:r>
              <a:rPr lang="tr-TR" sz="2600" dirty="0"/>
              <a:t> biridir</a:t>
            </a:r>
            <a:r>
              <a:rPr lang="tr-TR" sz="2600" dirty="0" smtClean="0"/>
              <a:t>.</a:t>
            </a:r>
            <a:br>
              <a:rPr lang="tr-TR" sz="2600" dirty="0" smtClean="0"/>
            </a:br>
            <a:endParaRPr lang="tr-TR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Kırklareli Üniversitesinin bütün öğrenci ve mezunları </a:t>
            </a:r>
            <a:r>
              <a:rPr lang="tr-T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faydalanabilmektedir.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82988" y="386398"/>
            <a:ext cx="8671902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68000">
                <a:srgbClr val="F2F2F2"/>
              </a:gs>
              <a:gs pos="77000">
                <a:srgbClr val="F4F4F4"/>
              </a:gs>
              <a:gs pos="95000">
                <a:srgbClr val="FBFBFB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92175" defTabSz="466768">
              <a:tabLst>
                <a:tab pos="1881188" algn="l"/>
                <a:tab pos="1978025" algn="l"/>
              </a:tabLst>
            </a:pPr>
            <a:r>
              <a:rPr lang="tr-TR" sz="3600" b="1" spc="250" dirty="0" smtClean="0">
                <a:solidFill>
                  <a:srgbClr val="003366"/>
                </a:solidFill>
              </a:rPr>
              <a:t>Kariyer Destek Hizmetleri</a:t>
            </a:r>
            <a:endParaRPr lang="tr-TR" sz="3600" spc="250" dirty="0">
              <a:solidFill>
                <a:srgbClr val="6666FF"/>
              </a:solidFill>
            </a:endParaRPr>
          </a:p>
        </p:txBody>
      </p:sp>
      <p:pic>
        <p:nvPicPr>
          <p:cNvPr id="12" name="Picture 2" descr="kÄ±rklareli Ã¼niversitesi ile ilgili gÃ¶rsel sonucu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908" y="425740"/>
            <a:ext cx="720000" cy="7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Dikdörtgen 17"/>
          <p:cNvSpPr/>
          <p:nvPr/>
        </p:nvSpPr>
        <p:spPr>
          <a:xfrm>
            <a:off x="8797378" y="7685574"/>
            <a:ext cx="4882110" cy="52322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0">
                <a:schemeClr val="bg1">
                  <a:lumMod val="85000"/>
                </a:schemeClr>
              </a:gs>
              <a:gs pos="9000">
                <a:srgbClr val="F0F0F0"/>
              </a:gs>
              <a:gs pos="0">
                <a:schemeClr val="bg1">
                  <a:lumMod val="85000"/>
                </a:schemeClr>
              </a:gs>
              <a:gs pos="81000">
                <a:schemeClr val="bg1"/>
              </a:gs>
            </a:gsLst>
            <a:lin ang="10800000" scaled="1"/>
            <a:tileRect/>
          </a:gradFill>
        </p:spPr>
        <p:txBody>
          <a:bodyPr wrap="square" rIns="216000" anchor="ctr">
            <a:spAutoFit/>
          </a:bodyPr>
          <a:lstStyle/>
          <a:p>
            <a:pPr indent="447675" algn="r"/>
            <a:r>
              <a:rPr lang="tr-TR" sz="1400" spc="53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KIRKLARELİ ÜNİVERSİTESİ </a:t>
            </a:r>
          </a:p>
          <a:p>
            <a:pPr indent="447675" algn="r"/>
            <a:r>
              <a:rPr lang="tr-TR" sz="14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KARİYER UYGULAMA VE ARAŞTIRMA MERKEZİ</a:t>
            </a:r>
            <a:endParaRPr lang="tr-TR" sz="1400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594702" y="3103217"/>
            <a:ext cx="15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Destekleyici</a:t>
            </a:r>
            <a:endParaRPr lang="tr-TR" sz="24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0787952" y="6289025"/>
            <a:ext cx="2485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Ders, Zorunlu?</a:t>
            </a:r>
            <a:endParaRPr lang="tr-TR" sz="16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0524043" y="4801884"/>
            <a:ext cx="249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Ekstra Zaman/Çaba</a:t>
            </a:r>
            <a:endParaRPr lang="tr-TR" sz="18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10968646" y="5043113"/>
            <a:ext cx="1379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b="1" dirty="0" smtClean="0">
                <a:solidFill>
                  <a:srgbClr val="FFC000"/>
                </a:solidFill>
              </a:rPr>
              <a:t>X</a:t>
            </a:r>
            <a:endParaRPr lang="tr-TR" sz="1200" b="1" dirty="0">
              <a:solidFill>
                <a:srgbClr val="FFC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02" y="1908313"/>
            <a:ext cx="1560137" cy="11264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029" y="3630135"/>
            <a:ext cx="1358521" cy="1102635"/>
          </a:xfrm>
          <a:prstGeom prst="rect">
            <a:avLst/>
          </a:prstGeom>
        </p:spPr>
      </p:pic>
      <p:sp>
        <p:nvSpPr>
          <p:cNvPr id="16" name="Dikdörtgen 28"/>
          <p:cNvSpPr/>
          <p:nvPr/>
        </p:nvSpPr>
        <p:spPr>
          <a:xfrm>
            <a:off x="1633412" y="7148507"/>
            <a:ext cx="942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Bütün</a:t>
            </a:r>
            <a:r>
              <a:rPr lang="tr-T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hizmetlerimiz </a:t>
            </a:r>
            <a:r>
              <a:rPr lang="tr-T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ÜCRETSİZDİR</a:t>
            </a:r>
            <a:endParaRPr lang="tr-TR" sz="2800" b="1" baseline="-25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81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 txBox="1">
            <a:spLocks/>
          </p:cNvSpPr>
          <p:nvPr/>
        </p:nvSpPr>
        <p:spPr>
          <a:xfrm>
            <a:off x="-101600" y="-188686"/>
            <a:ext cx="13781088" cy="8737600"/>
          </a:xfrm>
          <a:prstGeom prst="rect">
            <a:avLst/>
          </a:prstGeom>
          <a:ln w="12700">
            <a:solidFill>
              <a:srgbClr val="00336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734" indent="-384734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33590" indent="-320612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244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5424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08403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21381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34360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7338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031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26406" y="2340919"/>
            <a:ext cx="7560000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50" indent="-265117" algn="just">
              <a:spcBef>
                <a:spcPts val="1200"/>
              </a:spcBef>
              <a:spcAft>
                <a:spcPts val="600"/>
              </a:spcAft>
              <a:buClr>
                <a:srgbClr val="6666FF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9" name="Dikdörtgen 28"/>
          <p:cNvSpPr/>
          <p:nvPr/>
        </p:nvSpPr>
        <p:spPr>
          <a:xfrm>
            <a:off x="1127907" y="746950"/>
            <a:ext cx="112779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1200"/>
              </a:spcBef>
              <a:spcAft>
                <a:spcPts val="1200"/>
              </a:spcAft>
              <a:buClr>
                <a:srgbClr val="6666FF"/>
              </a:buClr>
            </a:pPr>
            <a:r>
              <a:rPr lang="tr-TR" sz="2800" b="1" dirty="0" smtClean="0">
                <a:solidFill>
                  <a:schemeClr val="bg1">
                    <a:lumMod val="65000"/>
                  </a:schemeClr>
                </a:solidFill>
              </a:rPr>
              <a:t>Hangi kariyer destek hizmetlerimiz var? </a:t>
            </a:r>
          </a:p>
          <a:p>
            <a:pPr marL="470313" lvl="0" indent="-4572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+mj-lt"/>
              <a:buAutoNum type="arabicPeriod"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Eğitimler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Bireysel Kariyer Planlama </a:t>
            </a: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Eğitimleri: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Meslek-Kişilik uyumu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testi,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Kariyer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hedefi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belirleme, SWOT analizi, Özgeçmiş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ön yazı ve motivasyon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mektubu, Mülakat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teknikleri ve iş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görüşmesi</a:t>
            </a:r>
            <a:endParaRPr lang="tr-T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İnce Beceri Eğitimleri: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Etkili iletişim teknikleri ve beden dili, Çatışma Yönetimi, Problem Çözme, Topluluk önünde konuşma ve sunum becerisi, Zaman yönetimi </a:t>
            </a:r>
            <a:endParaRPr lang="tr-T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Tasarım Odaklı Düşünme </a:t>
            </a: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Eğitimi</a:t>
            </a:r>
            <a:endParaRPr lang="tr-TR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56013" lvl="0" indent="-3429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+mj-lt"/>
              <a:buAutoNum type="arabicPeriod" startAt="2"/>
            </a:pP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Kariyer Danışmanlığı: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Eğitimle çözülemeyecek derecede özel kariyer problemleriniz için bireysel kariyer danışmanlığı ya da 8-12 kişilik gruplar halinde grup kariyer danışmanlığı hizmeti verilmektedir.</a:t>
            </a:r>
          </a:p>
          <a:p>
            <a:pPr marL="356013" lvl="0" indent="-3429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+mj-lt"/>
              <a:buAutoNum type="arabicPeriod" startAt="3"/>
            </a:pP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Kariyer Günleri ve Kariyer Fuarı: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Kariyer fuarında işverenlerin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İnsan Kaynakları uzmanları gün boyunca öğrencilerimizle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buluşmaktadır. Kariyer günlerinde seminerler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atölye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çalışmaları..</a:t>
            </a:r>
            <a:r>
              <a:rPr lang="tr-T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vb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düzenlenir. </a:t>
            </a:r>
            <a:r>
              <a:rPr lang="tr-TR" sz="16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15-18 Mayıs 2023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tarihlerinde yapılan </a:t>
            </a:r>
            <a:r>
              <a:rPr lang="tr-T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kariyer günlerinde </a:t>
            </a:r>
            <a:r>
              <a:rPr lang="tr-T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87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etkinlik düzenlenmiş olup bu etkinliklere alanında profesyonel </a:t>
            </a:r>
            <a:r>
              <a:rPr lang="tr-T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107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konuşmacı katılmıştır.</a:t>
            </a: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yılında düzenlenen </a:t>
            </a:r>
            <a:r>
              <a:rPr lang="tr-T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Trakya Bölgesel Kariyer Fuarı’na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ise </a:t>
            </a:r>
            <a:r>
              <a:rPr lang="tr-T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</a:t>
            </a:r>
            <a:r>
              <a:rPr lang="tr-T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işveren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katılmıştır.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+mj-lt"/>
              <a:buAutoNum type="arabicPeriod" startAt="4"/>
            </a:pPr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Mezun Kürsüsü: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Mezun öğrencilerimizle mevcut öğrencilerimizi buluşturan bir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etkinliktir. Amacı tecrübe paylaşımı olan bu etkinlik sayesinde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üniversite ile öğrenci/mezun arasında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bağ, </a:t>
            </a:r>
            <a:r>
              <a:rPr lang="tr-T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KLÜ’lü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olmaya dair bilinç ve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kimlik oluşturulması hedeflenmektedir. 2023 Mayıs ayında yapılan 35 Mezun Kürsüsü etkinliğine 61 mezunumuz katılmıştır.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82988" y="4254"/>
            <a:ext cx="8671902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68000">
                <a:srgbClr val="F2F2F2"/>
              </a:gs>
              <a:gs pos="77000">
                <a:srgbClr val="F4F4F4"/>
              </a:gs>
              <a:gs pos="95000">
                <a:srgbClr val="FBFBFB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92175" defTabSz="466768">
              <a:tabLst>
                <a:tab pos="1881188" algn="l"/>
                <a:tab pos="1978025" algn="l"/>
              </a:tabLst>
            </a:pPr>
            <a:r>
              <a:rPr lang="tr-TR" sz="3600" b="1" spc="250" dirty="0" smtClean="0">
                <a:solidFill>
                  <a:srgbClr val="003366"/>
                </a:solidFill>
              </a:rPr>
              <a:t>Kariyer Destek Hizmetleri</a:t>
            </a:r>
            <a:endParaRPr lang="tr-TR" sz="3600" spc="250" dirty="0">
              <a:solidFill>
                <a:srgbClr val="6666FF"/>
              </a:solidFill>
            </a:endParaRPr>
          </a:p>
        </p:txBody>
      </p:sp>
      <p:pic>
        <p:nvPicPr>
          <p:cNvPr id="12" name="Picture 2" descr="kÄ±rklareli Ã¼niversitesi ile ilgili gÃ¶rsel sonucu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908" y="43596"/>
            <a:ext cx="720000" cy="7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Dikdörtgen 17"/>
          <p:cNvSpPr/>
          <p:nvPr/>
        </p:nvSpPr>
        <p:spPr>
          <a:xfrm>
            <a:off x="8797378" y="7685574"/>
            <a:ext cx="4882110" cy="52322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0">
                <a:schemeClr val="bg1">
                  <a:lumMod val="85000"/>
                </a:schemeClr>
              </a:gs>
              <a:gs pos="9000">
                <a:srgbClr val="F0F0F0"/>
              </a:gs>
              <a:gs pos="0">
                <a:schemeClr val="bg1">
                  <a:lumMod val="85000"/>
                </a:schemeClr>
              </a:gs>
              <a:gs pos="81000">
                <a:schemeClr val="bg1"/>
              </a:gs>
            </a:gsLst>
            <a:lin ang="10800000" scaled="1"/>
            <a:tileRect/>
          </a:gradFill>
        </p:spPr>
        <p:txBody>
          <a:bodyPr wrap="square" rIns="216000" anchor="ctr">
            <a:spAutoFit/>
          </a:bodyPr>
          <a:lstStyle/>
          <a:p>
            <a:pPr indent="447675" algn="r"/>
            <a:r>
              <a:rPr lang="tr-TR" sz="1400" spc="53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KIRKLARELİ ÜNİVERSİTESİ </a:t>
            </a:r>
          </a:p>
          <a:p>
            <a:pPr indent="447675" algn="r"/>
            <a:r>
              <a:rPr lang="tr-TR" sz="14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KARİYER UYGULAMA VE ARAŞTIRMA MERKEZİ</a:t>
            </a:r>
            <a:endParaRPr lang="tr-TR" sz="1400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ikdörtgen 28"/>
          <p:cNvSpPr/>
          <p:nvPr/>
        </p:nvSpPr>
        <p:spPr>
          <a:xfrm>
            <a:off x="1127908" y="7105760"/>
            <a:ext cx="843353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+mj-lt"/>
              <a:buAutoNum type="arabicPeriod" startAt="5"/>
            </a:pPr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Teknik Geziler: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Öğrencilerimizin mezuniyet sonrası çalışacakları ortamı daha yakından tanımalarını sağlayan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;</a:t>
            </a:r>
          </a:p>
          <a:p>
            <a:pPr lvl="0" algn="just">
              <a:buClr>
                <a:srgbClr val="6666FF"/>
              </a:buClr>
            </a:pPr>
            <a:r>
              <a:rPr lang="tr-TR" sz="1600" dirty="0">
                <a:sym typeface="Wingdings" panose="05000000000000000000" pitchFamily="2" charset="2"/>
              </a:rPr>
              <a:t>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2021- 2022 Eğitim-Öğretim Yılı Bahar döneminde </a:t>
            </a:r>
            <a:r>
              <a:rPr lang="tr-TR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16 adet teknik gezi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ile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17 işveren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</a:t>
            </a:r>
          </a:p>
          <a:p>
            <a:pPr lvl="0" algn="just">
              <a:buClr>
                <a:srgbClr val="6666FF"/>
              </a:buClr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2022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– 2023 Eğitim-Öğretim Yılı Güz döneminde </a:t>
            </a:r>
            <a:r>
              <a:rPr lang="tr-TR" sz="1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16 adet teknik gezi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ile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21 işveren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ziyaret edilmiştir.</a:t>
            </a:r>
          </a:p>
          <a:p>
            <a:pPr marL="13113" lvl="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 txBox="1">
            <a:spLocks/>
          </p:cNvSpPr>
          <p:nvPr/>
        </p:nvSpPr>
        <p:spPr>
          <a:xfrm>
            <a:off x="-270565" y="-210861"/>
            <a:ext cx="13781088" cy="8737600"/>
          </a:xfrm>
          <a:prstGeom prst="rect">
            <a:avLst/>
          </a:prstGeom>
          <a:ln w="12700">
            <a:solidFill>
              <a:srgbClr val="00336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734" indent="-384734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33590" indent="-320612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244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5424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08403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21381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34360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7338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031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26406" y="2340919"/>
            <a:ext cx="7560000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50" indent="-265117" algn="just">
              <a:spcBef>
                <a:spcPts val="1200"/>
              </a:spcBef>
              <a:spcAft>
                <a:spcPts val="600"/>
              </a:spcAft>
              <a:buClr>
                <a:srgbClr val="6666FF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9" name="Dikdörtgen 28"/>
          <p:cNvSpPr/>
          <p:nvPr/>
        </p:nvSpPr>
        <p:spPr>
          <a:xfrm>
            <a:off x="1127907" y="1033554"/>
            <a:ext cx="11474909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1200"/>
              </a:spcBef>
              <a:spcAft>
                <a:spcPts val="1200"/>
              </a:spcAft>
              <a:buClr>
                <a:srgbClr val="6666FF"/>
              </a:buClr>
            </a:pPr>
            <a:r>
              <a:rPr lang="tr-TR" sz="3200" b="1" dirty="0" smtClean="0">
                <a:solidFill>
                  <a:schemeClr val="bg1">
                    <a:lumMod val="65000"/>
                  </a:schemeClr>
                </a:solidFill>
              </a:rPr>
              <a:t>Hangi kariyer destek hizmetlerimiz var? </a:t>
            </a:r>
          </a:p>
          <a:p>
            <a:pPr marL="470313" indent="-4572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+mj-lt"/>
              <a:buAutoNum type="arabicPeriod" startAt="6"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Kariyer Planlama Dersi: </a:t>
            </a:r>
            <a:r>
              <a:rPr lang="tr-TR" sz="16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Cumhurbaşkanlığı İnsan Kaynakları Ofisi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tarafından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önerilen ve 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Kırklareli Üniversitesi Senatosu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tarafından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Lisans 3. sınıflara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seçmeli ders olarak okutulması uygun görülen bir derstir. </a:t>
            </a:r>
            <a:r>
              <a:rPr lang="tr-TR" sz="1600" b="1" dirty="0">
                <a:solidFill>
                  <a:srgbClr val="0066CC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Kariyer Merkezi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 ders içeriğine belirli zamanlarda dahil olmaktadır. </a:t>
            </a:r>
            <a:r>
              <a:rPr lang="tr-TR" sz="1600" dirty="0">
                <a:sym typeface="Wingdings" panose="05000000000000000000" pitchFamily="2" charset="2"/>
              </a:rPr>
              <a:t>Dersin videoları </a:t>
            </a:r>
            <a:r>
              <a:rPr lang="tr-TR" sz="1600" b="1" dirty="0">
                <a:solidFill>
                  <a:srgbClr val="0066CC"/>
                </a:solidFill>
                <a:sym typeface="Wingdings" panose="05000000000000000000" pitchFamily="2" charset="2"/>
              </a:rPr>
              <a:t>ytnk.tv</a:t>
            </a:r>
            <a:r>
              <a:rPr lang="tr-TR" sz="1600" dirty="0">
                <a:sym typeface="Wingdings" panose="05000000000000000000" pitchFamily="2" charset="2"/>
              </a:rPr>
              <a:t> üzerinden derse kayıtlı öğrenciler tarafından izlenebilmektedir. </a:t>
            </a:r>
          </a:p>
          <a:p>
            <a:pPr marL="470313" indent="-4572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+mj-lt"/>
              <a:buAutoNum type="arabicPeriod" startAt="6"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Yenilikçilik Girişimcilik: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Merkezimiz bünyesinde faaliyet gösteren 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Girişimcilik ve Yenilikçilik Ofisi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tarafından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Güz 2022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döneminden itibaren girişimcilik ve yenilikçilik temalı </a:t>
            </a:r>
            <a:r>
              <a:rPr lang="tr-TR" sz="16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eğitimler ve etkinlikler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düzenlenmeye başlamıştır.</a:t>
            </a:r>
            <a:endParaRPr lang="tr-T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70313" lvl="0" indent="-4572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+mj-lt"/>
              <a:buAutoNum type="arabicPeriod" startAt="6"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İş İlanları ve Staj Danışmanlığı: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Aşağıda yer alan faaliyetler Cumhurbaşkanlığı İnsan Kaynakları Ofisi tarafından öğrenci ve mezunların hizmetine sunulmuş olup, Üniversitemizde bu sistemlerin yürütücülüğünü Kariyer Merkezimiz yapmaktadır. </a:t>
            </a:r>
          </a:p>
          <a:p>
            <a:pPr marL="792052" lvl="1" indent="-2520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chemeClr val="accent1">
                    <a:lumMod val="75000"/>
                  </a:schemeClr>
                </a:solidFill>
              </a:rPr>
              <a:t>Ulusal Staj Programı: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Fırsat eşitliği çerçevesinde ve liyakat esaslarına uygun olarak kamu kurumları ve özel sektör kuruluşlarınca sunulan staj olanaklarından faydalanmasını sağlamak adına başlatılmış bir 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programdır. Sisteme kayıtlı tüm kamu kurum ve kuruluşları ile gönüllü özel sektör işverenleri tarafından başvuru yapan öğrencilere staj teklifi gönderilmektedir. Bu hizmetimizle ilgili sayılar aşağıda yer almaktadır.</a:t>
            </a:r>
          </a:p>
          <a:p>
            <a:pPr marL="792052" lvl="1" indent="-2520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2052" lvl="1" indent="-2520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endParaRPr lang="tr-T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2052" lvl="1" indent="-2520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endParaRPr lang="tr-T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2052" lvl="1" indent="-25200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chemeClr val="accent1">
                    <a:lumMod val="75000"/>
                  </a:schemeClr>
                </a:solidFill>
              </a:rPr>
              <a:t>yetenekkapisi.org: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İ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ş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ve staj ilanları ile Türkiye genelinde düzenlenen eğitimleri takip edebilir, ödüllü proje yarışmalarına katılabilirsiniz.</a:t>
            </a:r>
          </a:p>
          <a:p>
            <a:pPr marL="792052" lvl="1" indent="-252000"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kariyerkapisi.cbiko.gov.tr: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amu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iş ilanlarını takip edebilir, Ulusal </a:t>
            </a:r>
          </a:p>
          <a:p>
            <a:pPr marL="540052" lvl="1">
              <a:buClr>
                <a:srgbClr val="9999FF"/>
              </a:buClr>
            </a:pPr>
            <a:r>
              <a:rPr lang="tr-T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Staj 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Programına başvuru yapabilirsiniz.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82988" y="195326"/>
            <a:ext cx="8671902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68000">
                <a:srgbClr val="F2F2F2"/>
              </a:gs>
              <a:gs pos="77000">
                <a:srgbClr val="F4F4F4"/>
              </a:gs>
              <a:gs pos="95000">
                <a:srgbClr val="FBFBFB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92175" defTabSz="466768">
              <a:tabLst>
                <a:tab pos="1881188" algn="l"/>
                <a:tab pos="1978025" algn="l"/>
              </a:tabLst>
            </a:pPr>
            <a:r>
              <a:rPr lang="tr-TR" sz="3600" b="1" spc="250" dirty="0" smtClean="0">
                <a:solidFill>
                  <a:srgbClr val="003366"/>
                </a:solidFill>
              </a:rPr>
              <a:t>Kariyer Destek Hizmetleri</a:t>
            </a:r>
            <a:endParaRPr lang="tr-TR" sz="3600" spc="250" dirty="0">
              <a:solidFill>
                <a:srgbClr val="6666FF"/>
              </a:solidFill>
            </a:endParaRPr>
          </a:p>
        </p:txBody>
      </p:sp>
      <p:pic>
        <p:nvPicPr>
          <p:cNvPr id="12" name="Picture 2" descr="kÄ±rklareli Ã¼niversitesi ile ilgili gÃ¶rsel sonucu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908" y="289260"/>
            <a:ext cx="720000" cy="7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Dikdörtgen 17"/>
          <p:cNvSpPr/>
          <p:nvPr/>
        </p:nvSpPr>
        <p:spPr>
          <a:xfrm>
            <a:off x="8797378" y="7685574"/>
            <a:ext cx="4882110" cy="52322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0">
                <a:schemeClr val="bg1">
                  <a:lumMod val="85000"/>
                </a:schemeClr>
              </a:gs>
              <a:gs pos="9000">
                <a:srgbClr val="F0F0F0"/>
              </a:gs>
              <a:gs pos="0">
                <a:schemeClr val="bg1">
                  <a:lumMod val="85000"/>
                </a:schemeClr>
              </a:gs>
              <a:gs pos="81000">
                <a:schemeClr val="bg1"/>
              </a:gs>
            </a:gsLst>
            <a:lin ang="10800000" scaled="1"/>
            <a:tileRect/>
          </a:gradFill>
        </p:spPr>
        <p:txBody>
          <a:bodyPr wrap="square" rIns="216000" anchor="ctr">
            <a:spAutoFit/>
          </a:bodyPr>
          <a:lstStyle/>
          <a:p>
            <a:pPr indent="447675" algn="r"/>
            <a:r>
              <a:rPr lang="tr-TR" sz="1400" spc="53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KIRKLARELİ ÜNİVERSİTESİ </a:t>
            </a:r>
          </a:p>
          <a:p>
            <a:pPr indent="447675" algn="r"/>
            <a:r>
              <a:rPr lang="tr-TR" sz="14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KARİYER UYGULAMA VE ARAŞTIRMA MERKEZİ</a:t>
            </a:r>
            <a:endParaRPr lang="tr-TR" sz="1400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ikdörtgen 28"/>
          <p:cNvSpPr/>
          <p:nvPr/>
        </p:nvSpPr>
        <p:spPr>
          <a:xfrm>
            <a:off x="2468720" y="5753762"/>
            <a:ext cx="97596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14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2022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yılında </a:t>
            </a:r>
            <a:r>
              <a:rPr lang="tr-TR" sz="1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2602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öğrencimiz başvurmuş. </a:t>
            </a:r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1056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öğrencimiz staj yapmıştır. </a:t>
            </a:r>
            <a:r>
              <a:rPr lang="tr-TR" sz="1400" b="1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31 öğrenci 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ise işveren olarak Üniversitemizde stajyer olarak 20 iş günü staj yapmıştır.</a:t>
            </a:r>
          </a:p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1400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2023 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yılında 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ise </a:t>
            </a:r>
            <a:r>
              <a:rPr lang="tr-TR" sz="1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3070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öğrencimiz başvurmuş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Şu ana kadar </a:t>
            </a:r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1303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öğrencimiz stajlarına devam etmektedir. Staj teklif süreci 31 Aralık 2023 tarihine kadar sürecektir. Ayrıca </a:t>
            </a:r>
            <a:r>
              <a:rPr lang="tr-TR" sz="1400" b="1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36 öğrenci </a:t>
            </a:r>
            <a:r>
              <a:rPr lang="tr-TR" sz="14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Üniversitemizde 30 iş günü staj yapmaktadır.</a:t>
            </a:r>
          </a:p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endParaRPr lang="tr-T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297412</TotalTime>
  <Words>593</Words>
  <Application>Microsoft Office PowerPoint</Application>
  <PresentationFormat>Özel</PresentationFormat>
  <Paragraphs>53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Century Gothic</vt:lpstr>
      <vt:lpstr>Wingdings</vt:lpstr>
      <vt:lpstr>Wingdings 3</vt:lpstr>
      <vt:lpstr>Duman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aaiseri</dc:creator>
  <cp:lastModifiedBy>AYŞEGÜL DURAN</cp:lastModifiedBy>
  <cp:revision>2865</cp:revision>
  <cp:lastPrinted>2019-04-26T07:36:03Z</cp:lastPrinted>
  <dcterms:created xsi:type="dcterms:W3CDTF">2014-09-29T20:35:55Z</dcterms:created>
  <dcterms:modified xsi:type="dcterms:W3CDTF">2023-07-27T12:41:57Z</dcterms:modified>
</cp:coreProperties>
</file>